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532" r:id="rId2"/>
    <p:sldId id="551" r:id="rId3"/>
    <p:sldId id="545" r:id="rId4"/>
    <p:sldId id="552" r:id="rId5"/>
    <p:sldId id="546" r:id="rId6"/>
    <p:sldId id="547" r:id="rId7"/>
    <p:sldId id="548" r:id="rId8"/>
    <p:sldId id="534" r:id="rId9"/>
    <p:sldId id="543" r:id="rId10"/>
    <p:sldId id="544" r:id="rId11"/>
    <p:sldId id="540" r:id="rId12"/>
    <p:sldId id="541" r:id="rId13"/>
    <p:sldId id="550" r:id="rId14"/>
    <p:sldId id="535" r:id="rId15"/>
    <p:sldId id="549" r:id="rId16"/>
    <p:sldId id="53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EAFF"/>
    <a:srgbClr val="9CC04F"/>
    <a:srgbClr val="6666FF"/>
    <a:srgbClr val="667F34"/>
    <a:srgbClr val="819F41"/>
    <a:srgbClr val="9ED418"/>
    <a:srgbClr val="B1D608"/>
    <a:srgbClr val="8CAD47"/>
    <a:srgbClr val="91B1B9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08" autoAdjust="0"/>
    <p:restoredTop sz="96723" autoAdjust="0"/>
  </p:normalViewPr>
  <p:slideViewPr>
    <p:cSldViewPr snapToGrid="0" snapToObjects="1">
      <p:cViewPr>
        <p:scale>
          <a:sx n="126" d="100"/>
          <a:sy n="126" d="100"/>
        </p:scale>
        <p:origin x="-462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72" d="100"/>
          <a:sy n="172" d="100"/>
        </p:scale>
        <p:origin x="65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DE35D-7FD4-C041-80D1-708EA0AF9E1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96073-F42D-D847-A27C-CA79A47E63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506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96073-F42D-D847-A27C-CA79A47E63A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929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96073-F42D-D847-A27C-CA79A47E63A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927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96073-F42D-D847-A27C-CA79A47E63A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13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96073-F42D-D847-A27C-CA79A47E63A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64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54564"/>
            <a:ext cx="103632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210338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2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0"/>
          </p:nvPr>
        </p:nvSpPr>
        <p:spPr>
          <a:xfrm>
            <a:off x="264948" y="882735"/>
            <a:ext cx="11623224" cy="4953522"/>
          </a:xfrm>
        </p:spPr>
        <p:txBody>
          <a:bodyPr/>
          <a:lstStyle>
            <a:lvl1pPr>
              <a:defRPr>
                <a:solidFill>
                  <a:schemeClr val="accent5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 charset="0"/>
                <a:ea typeface="Eurostile" charset="0"/>
                <a:cs typeface="Eurostile" charset="0"/>
              </a:defRPr>
            </a:lvl2pPr>
            <a:lvl3pPr>
              <a:defRPr>
                <a:solidFill>
                  <a:schemeClr val="accent3"/>
                </a:solidFill>
                <a:latin typeface="Eurostile" charset="0"/>
                <a:ea typeface="Eurostile" charset="0"/>
                <a:cs typeface="Eurostile" charset="0"/>
              </a:defRPr>
            </a:lvl3pPr>
            <a:lvl4pPr>
              <a:defRPr>
                <a:solidFill>
                  <a:schemeClr val="accent6"/>
                </a:solidFill>
                <a:latin typeface="Eurostile" charset="0"/>
                <a:ea typeface="Eurostile" charset="0"/>
                <a:cs typeface="Eurostile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Eurostile" charset="0"/>
                <a:ea typeface="Eurostile" charset="0"/>
                <a:cs typeface="Eurosti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11036414" y="6517599"/>
            <a:ext cx="1038225" cy="26670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s-ES_tradnl" sz="12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Page </a:t>
            </a:r>
            <a:fld id="{0A882B35-B81B-014E-BD3A-15F6D87C660D}" type="slidenum">
              <a:rPr lang="en-US" altLang="es-ES_tradnl" sz="120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pPr algn="r" eaLnBrk="1" hangingPunct="1"/>
              <a:t>‹#›</a:t>
            </a:fld>
            <a:endParaRPr lang="en-US" altLang="es-ES_tradnl" sz="1200" dirty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87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285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726" y="1"/>
            <a:ext cx="11623224" cy="619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947" y="898833"/>
            <a:ext cx="11623224" cy="5266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23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accent3"/>
          </a:solidFill>
          <a:latin typeface="Arial Narrow"/>
          <a:ea typeface="+mj-ea"/>
          <a:cs typeface="Arial Narrow"/>
        </a:defRPr>
      </a:lvl1pPr>
    </p:titleStyle>
    <p:bodyStyle>
      <a:lvl1pPr marL="174625" indent="-174625" algn="l" defTabSz="457200" rtl="0" eaLnBrk="1" latinLnBrk="0" hangingPunct="1">
        <a:spcBef>
          <a:spcPct val="20000"/>
        </a:spcBef>
        <a:buFont typeface="Wingdings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1pPr>
      <a:lvl2pPr marL="800100" indent="-342900" algn="l" defTabSz="457200" rtl="0" eaLnBrk="1" latinLnBrk="0" hangingPunct="1">
        <a:spcBef>
          <a:spcPct val="20000"/>
        </a:spcBef>
        <a:buFont typeface="Wingdings" charset="2"/>
        <a:buChar char="ü"/>
        <a:defRPr sz="1400" kern="1200">
          <a:solidFill>
            <a:schemeClr val="accent3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accent3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5.jp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Relationship Id="rId9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0"/>
            <a:ext cx="12166599" cy="6857999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635620" y="382643"/>
            <a:ext cx="4137102" cy="587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2D800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DIGITAL BUSINESS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B3B094CB-539A-3949-B1AB-A5AC47491DB7}"/>
              </a:ext>
            </a:extLst>
          </p:cNvPr>
          <p:cNvSpPr txBox="1">
            <a:spLocks/>
          </p:cNvSpPr>
          <p:nvPr/>
        </p:nvSpPr>
        <p:spPr>
          <a:xfrm>
            <a:off x="644602" y="880946"/>
            <a:ext cx="4137102" cy="587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2D800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sz="4000" b="1" dirty="0">
                <a:solidFill>
                  <a:srgbClr val="02EAFF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AUTOMATION</a:t>
            </a:r>
            <a:endParaRPr lang="en-US" sz="2800" b="1" dirty="0">
              <a:solidFill>
                <a:srgbClr val="02EA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0D17E31-6EC0-8141-BB93-9C302F43422B}"/>
              </a:ext>
            </a:extLst>
          </p:cNvPr>
          <p:cNvSpPr txBox="1">
            <a:spLocks/>
          </p:cNvSpPr>
          <p:nvPr/>
        </p:nvSpPr>
        <p:spPr>
          <a:xfrm>
            <a:off x="6363628" y="1044713"/>
            <a:ext cx="4233747" cy="587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2D800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What is RPA?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1CA1CC30-B0F7-6B4F-977E-08761112A693}"/>
              </a:ext>
            </a:extLst>
          </p:cNvPr>
          <p:cNvSpPr txBox="1">
            <a:spLocks/>
          </p:cNvSpPr>
          <p:nvPr/>
        </p:nvSpPr>
        <p:spPr>
          <a:xfrm>
            <a:off x="6363628" y="1632226"/>
            <a:ext cx="4486508" cy="16468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2D800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sz="1200" b="1" dirty="0">
                <a:solidFill>
                  <a:srgbClr val="02EA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Robotic Process Automation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is the innovative use of software to perform repetitive rules-based knowledge work across an organization as a substitute for, or </a:t>
            </a:r>
            <a:r>
              <a:rPr lang="en-US" sz="1200" b="1" dirty="0">
                <a:solidFill>
                  <a:srgbClr val="02EA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aide to, human workers.</a:t>
            </a:r>
          </a:p>
          <a:p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Century Gothic" charset="0"/>
              <a:cs typeface="Arial" panose="020B0604020202020204" pitchFamily="34" charset="0"/>
            </a:endParaRPr>
          </a:p>
          <a:p>
            <a:r>
              <a:rPr lang="en-US" sz="1200" b="1" dirty="0">
                <a:solidFill>
                  <a:srgbClr val="02EA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“Virtual Workers”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 replicate the specific actions a human would take while working with IT systems, the decisions they make, and the logical processes they follow, while interacting between different systems and applications.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57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D56DDCD3-3B98-4280-9AC3-3F8AB06747E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87143" y="882650"/>
            <a:ext cx="7779614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0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CC48099A-D3BB-4752-8785-8CBA253DA9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E9E1E4F-6E02-4610-81B7-BF0C6D601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48"/>
            <a:ext cx="12192000" cy="661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8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41C9F071-2904-4C08-BD8B-F1C2541DD9C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1BF261A-5A66-4454-863A-028C4092B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24" y="0"/>
            <a:ext cx="11838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8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forrester</a:t>
            </a:r>
            <a:r>
              <a:rPr lang="en-US" dirty="0"/>
              <a:t> research </a:t>
            </a:r>
            <a:r>
              <a:rPr lang="en-US" dirty="0" err="1"/>
              <a:t>uipath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1951494"/>
            <a:ext cx="11623675" cy="2815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092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ipath components">
            <a:extLst>
              <a:ext uri="{FF2B5EF4-FFF2-40B4-BE49-F238E27FC236}">
                <a16:creationId xmlns="" xmlns:a16="http://schemas.microsoft.com/office/drawing/2014/main" id="{A85013EC-C9DB-440F-9F53-EDF4BFBE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0113"/>
            <a:ext cx="12192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C6A1ED-D4B3-4B48-BF39-9CE095A7F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446" y="219808"/>
            <a:ext cx="10363200" cy="483578"/>
          </a:xfrm>
        </p:spPr>
        <p:txBody>
          <a:bodyPr>
            <a:normAutofit fontScale="90000"/>
          </a:bodyPr>
          <a:lstStyle/>
          <a:p>
            <a:r>
              <a:rPr lang="en-US"/>
              <a:t>Uipath Component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49EEDB57-D53A-4858-8C8B-A470E31C45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1. Data scarping</a:t>
            </a:r>
          </a:p>
          <a:p>
            <a:r>
              <a:rPr lang="en-US" dirty="0" smtClean="0"/>
              <a:t>2. PDF Reading</a:t>
            </a:r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RPA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15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" y="0"/>
            <a:ext cx="12166596" cy="685799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99218464-928D-6246-A981-667A1555EBF8}"/>
              </a:ext>
            </a:extLst>
          </p:cNvPr>
          <p:cNvSpPr txBox="1">
            <a:spLocks/>
          </p:cNvSpPr>
          <p:nvPr/>
        </p:nvSpPr>
        <p:spPr>
          <a:xfrm>
            <a:off x="12701" y="590828"/>
            <a:ext cx="12166595" cy="651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2D800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algn="ctr"/>
            <a:r>
              <a:rPr lang="en-US" sz="2400" b="1" spc="300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RPA TYPICAL BUSINESS PROCESSES</a:t>
            </a:r>
            <a:endParaRPr lang="en-US" sz="1600" b="1" spc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6936870D-2171-154D-B348-7AD583D557D0}"/>
              </a:ext>
            </a:extLst>
          </p:cNvPr>
          <p:cNvSpPr txBox="1">
            <a:spLocks/>
          </p:cNvSpPr>
          <p:nvPr/>
        </p:nvSpPr>
        <p:spPr>
          <a:xfrm>
            <a:off x="3852744" y="1189987"/>
            <a:ext cx="4486508" cy="750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2D800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RPA can learn from people, eventually taking over the processes that humans once completed, at a much faster pace.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ABB0EAA-5986-5F40-84EB-877F816A4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442" y="2432630"/>
            <a:ext cx="747289" cy="5337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7CD78EB-4FEE-9540-BEEF-CCA1986FD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073" y="2410801"/>
            <a:ext cx="420459" cy="555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4CCA17F-A06B-5D41-82FD-56340CDD69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3719" y="2468406"/>
            <a:ext cx="615179" cy="498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5ACE1B6-C9FB-814A-AD6F-E9649F2554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4036" y="4188642"/>
            <a:ext cx="546100" cy="44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9EC5E47-547E-834B-8A4A-027A375E04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1471" y="4153814"/>
            <a:ext cx="419100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A5153AF-B6F6-194D-A472-61CFBFFF30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3719" y="4089080"/>
            <a:ext cx="685800" cy="5588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="" xmlns:a16="http://schemas.microsoft.com/office/drawing/2014/main" id="{2F1E7630-11A1-3F4C-842E-6BA315D16EBE}"/>
              </a:ext>
            </a:extLst>
          </p:cNvPr>
          <p:cNvSpPr txBox="1">
            <a:spLocks/>
          </p:cNvSpPr>
          <p:nvPr/>
        </p:nvSpPr>
        <p:spPr>
          <a:xfrm>
            <a:off x="2044019" y="3115027"/>
            <a:ext cx="1746133" cy="794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2D800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Repetitive tasks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Carried out 50-60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times a day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="" xmlns:a16="http://schemas.microsoft.com/office/drawing/2014/main" id="{2A8A5299-0CC0-AD43-81E4-F8C6419EA060}"/>
              </a:ext>
            </a:extLst>
          </p:cNvPr>
          <p:cNvSpPr txBox="1">
            <a:spLocks/>
          </p:cNvSpPr>
          <p:nvPr/>
        </p:nvSpPr>
        <p:spPr>
          <a:xfrm>
            <a:off x="5166360" y="3014684"/>
            <a:ext cx="1746133" cy="794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2D800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Process List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and Storage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1AF3D2E8-D24D-6747-8572-9E0CB77DC9CA}"/>
              </a:ext>
            </a:extLst>
          </p:cNvPr>
          <p:cNvSpPr txBox="1">
            <a:spLocks/>
          </p:cNvSpPr>
          <p:nvPr/>
        </p:nvSpPr>
        <p:spPr>
          <a:xfrm>
            <a:off x="8389062" y="3130281"/>
            <a:ext cx="1746133" cy="794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2D800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Data Entry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Periodic reporting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and data analysis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="" xmlns:a16="http://schemas.microsoft.com/office/drawing/2014/main" id="{07ABD2F0-4C9F-BF47-A39A-2CCEA3A30A25}"/>
              </a:ext>
            </a:extLst>
          </p:cNvPr>
          <p:cNvSpPr txBox="1">
            <a:spLocks/>
          </p:cNvSpPr>
          <p:nvPr/>
        </p:nvSpPr>
        <p:spPr>
          <a:xfrm>
            <a:off x="1747880" y="4681418"/>
            <a:ext cx="2338410" cy="794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2D800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Mass Email Generation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Archiving and extracting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="" xmlns:a16="http://schemas.microsoft.com/office/drawing/2014/main" id="{E1516AE7-E9E4-C343-A496-4871614008EE}"/>
              </a:ext>
            </a:extLst>
          </p:cNvPr>
          <p:cNvSpPr txBox="1">
            <a:spLocks/>
          </p:cNvSpPr>
          <p:nvPr/>
        </p:nvSpPr>
        <p:spPr>
          <a:xfrm>
            <a:off x="4881372" y="4792930"/>
            <a:ext cx="2338410" cy="794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2D800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Data Conversion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Conversion of data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format and graphics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="" xmlns:a16="http://schemas.microsoft.com/office/drawing/2014/main" id="{50A2C198-695B-B545-8DBB-F66166D6D80E}"/>
              </a:ext>
            </a:extLst>
          </p:cNvPr>
          <p:cNvSpPr txBox="1">
            <a:spLocks/>
          </p:cNvSpPr>
          <p:nvPr/>
        </p:nvSpPr>
        <p:spPr>
          <a:xfrm>
            <a:off x="8115226" y="4792930"/>
            <a:ext cx="2338410" cy="794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2D800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ERP Transactions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ERP and other back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office transactions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81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400" dirty="0" smtClean="0"/>
              <a:t>Why RPA</a:t>
            </a:r>
            <a:br>
              <a:rPr lang="en-US" sz="1400" dirty="0" smtClean="0"/>
            </a:br>
            <a:r>
              <a:rPr lang="en-US" sz="1400" dirty="0" err="1"/>
              <a:t>RPA</a:t>
            </a:r>
            <a:r>
              <a:rPr lang="en-US" sz="1400" dirty="0"/>
              <a:t> will reach $2.3bn next year and $4.3bn by 2022... as we revise our forecast upwards</a:t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84" y="882650"/>
            <a:ext cx="880533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47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1609725"/>
            <a:ext cx="451485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99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554" y="882650"/>
            <a:ext cx="9656792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603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7145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96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1228725"/>
            <a:ext cx="57531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163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1. Data Entry</a:t>
            </a:r>
          </a:p>
          <a:p>
            <a:r>
              <a:rPr lang="en-US" dirty="0" smtClean="0"/>
              <a:t>2. On Boarding System</a:t>
            </a:r>
          </a:p>
          <a:p>
            <a:r>
              <a:rPr lang="en-US" dirty="0" smtClean="0"/>
              <a:t>3. My Project</a:t>
            </a:r>
          </a:p>
          <a:p>
            <a:r>
              <a:rPr lang="en-US" dirty="0" smtClean="0"/>
              <a:t>4. Banking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RPA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1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0"/>
            <a:ext cx="12166598" cy="6857999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12700" y="3260304"/>
            <a:ext cx="6064715" cy="11332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2D800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algn="ctr"/>
            <a:r>
              <a:rPr lang="en-US" sz="1800" b="1" spc="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HOW IS RPA AFFECTING</a:t>
            </a:r>
          </a:p>
          <a:p>
            <a:pPr algn="ctr"/>
            <a:r>
              <a:rPr lang="en-US" sz="1800" b="1" spc="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THE WAY WE WORK?</a:t>
            </a:r>
            <a:endParaRPr lang="en-US" sz="1200" b="1" spc="6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70D17E31-6EC0-8141-BB93-9C302F43422B}"/>
              </a:ext>
            </a:extLst>
          </p:cNvPr>
          <p:cNvSpPr txBox="1">
            <a:spLocks/>
          </p:cNvSpPr>
          <p:nvPr/>
        </p:nvSpPr>
        <p:spPr>
          <a:xfrm>
            <a:off x="7177668" y="855142"/>
            <a:ext cx="2412382" cy="3944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2D800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45% of all work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1CA1CC30-B0F7-6B4F-977E-08761112A693}"/>
              </a:ext>
            </a:extLst>
          </p:cNvPr>
          <p:cNvSpPr txBox="1">
            <a:spLocks/>
          </p:cNvSpPr>
          <p:nvPr/>
        </p:nvSpPr>
        <p:spPr>
          <a:xfrm>
            <a:off x="7177666" y="1204977"/>
            <a:ext cx="2304911" cy="386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2D800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activities can be automated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AADA173-6B42-8A46-9A01-33B6177432F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652905" y="2527825"/>
            <a:ext cx="628185" cy="69798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="" xmlns:a16="http://schemas.microsoft.com/office/drawing/2014/main" id="{EA8C81FD-4967-F647-B581-4FECEF4CD59F}"/>
              </a:ext>
            </a:extLst>
          </p:cNvPr>
          <p:cNvSpPr txBox="1">
            <a:spLocks/>
          </p:cNvSpPr>
          <p:nvPr/>
        </p:nvSpPr>
        <p:spPr>
          <a:xfrm>
            <a:off x="7177668" y="1791845"/>
            <a:ext cx="3650166" cy="3944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2D800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$2 trillion dollars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4DCB25A-A9DC-914A-8BF6-F2C04BFED824}"/>
              </a:ext>
            </a:extLst>
          </p:cNvPr>
          <p:cNvSpPr txBox="1">
            <a:spLocks/>
          </p:cNvSpPr>
          <p:nvPr/>
        </p:nvSpPr>
        <p:spPr>
          <a:xfrm>
            <a:off x="7177666" y="2141680"/>
            <a:ext cx="3427144" cy="386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2D800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could be saved in workforce spending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D9E6B2E2-FD10-B047-9757-A996EEEB6CF4}"/>
              </a:ext>
            </a:extLst>
          </p:cNvPr>
          <p:cNvSpPr txBox="1">
            <a:spLocks/>
          </p:cNvSpPr>
          <p:nvPr/>
        </p:nvSpPr>
        <p:spPr>
          <a:xfrm>
            <a:off x="7177668" y="2750847"/>
            <a:ext cx="3650166" cy="3944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2D800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6-9 Months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C5044F1D-C458-BA4A-9147-EF0280FF0EEF}"/>
              </a:ext>
            </a:extLst>
          </p:cNvPr>
          <p:cNvSpPr txBox="1">
            <a:spLocks/>
          </p:cNvSpPr>
          <p:nvPr/>
        </p:nvSpPr>
        <p:spPr>
          <a:xfrm>
            <a:off x="7177666" y="3100682"/>
            <a:ext cx="3427144" cy="386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2D800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on average ROI for an RPA project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E9D17E9A-1D4E-484F-9B8F-45624DB134EE}"/>
              </a:ext>
            </a:extLst>
          </p:cNvPr>
          <p:cNvSpPr txBox="1">
            <a:spLocks/>
          </p:cNvSpPr>
          <p:nvPr/>
        </p:nvSpPr>
        <p:spPr>
          <a:xfrm>
            <a:off x="7177668" y="3721001"/>
            <a:ext cx="3650166" cy="3944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2D800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94% of CEOs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79928C96-2F8B-364D-B6E9-747064B4A364}"/>
              </a:ext>
            </a:extLst>
          </p:cNvPr>
          <p:cNvSpPr txBox="1">
            <a:spLocks/>
          </p:cNvSpPr>
          <p:nvPr/>
        </p:nvSpPr>
        <p:spPr>
          <a:xfrm>
            <a:off x="7177666" y="4070836"/>
            <a:ext cx="3427144" cy="386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2D800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that have incorporated RPA believe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that it has increased the productivity</a:t>
            </a:r>
          </a:p>
        </p:txBody>
      </p:sp>
      <p:sp>
        <p:nvSpPr>
          <p:cNvPr id="16" name="Title 1">
            <a:extLst>
              <a:ext uri="{FF2B5EF4-FFF2-40B4-BE49-F238E27FC236}">
                <a16:creationId xmlns="" xmlns:a16="http://schemas.microsoft.com/office/drawing/2014/main" id="{3E57481C-5629-0A46-A241-31018493EA43}"/>
              </a:ext>
            </a:extLst>
          </p:cNvPr>
          <p:cNvSpPr txBox="1">
            <a:spLocks/>
          </p:cNvSpPr>
          <p:nvPr/>
        </p:nvSpPr>
        <p:spPr>
          <a:xfrm>
            <a:off x="7177668" y="4735760"/>
            <a:ext cx="3650166" cy="3944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2D800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By 2025</a:t>
            </a:r>
          </a:p>
        </p:txBody>
      </p: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151908E2-DF84-4943-88EC-479414DEAFF0}"/>
              </a:ext>
            </a:extLst>
          </p:cNvPr>
          <p:cNvSpPr txBox="1">
            <a:spLocks/>
          </p:cNvSpPr>
          <p:nvPr/>
        </p:nvSpPr>
        <p:spPr>
          <a:xfrm>
            <a:off x="7177666" y="5085595"/>
            <a:ext cx="3427144" cy="386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2D800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Century Gothic" charset="0"/>
                <a:cs typeface="Arial" panose="020B0604020202020204" pitchFamily="34" charset="0"/>
              </a:rPr>
              <a:t>25% of jobs will be robotized</a:t>
            </a:r>
          </a:p>
        </p:txBody>
      </p:sp>
    </p:spTree>
    <p:extLst>
      <p:ext uri="{BB962C8B-B14F-4D97-AF65-F5344CB8AC3E}">
        <p14:creationId xmlns:p14="http://schemas.microsoft.com/office/powerpoint/2010/main" val="87955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64769507-65EB-4F0C-92C1-315A94441DE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74284" y="882650"/>
            <a:ext cx="880533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7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9797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</Words>
  <Application>Microsoft Office PowerPoint</Application>
  <PresentationFormat>Custom</PresentationFormat>
  <Paragraphs>52</Paragraphs>
  <Slides>16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Why RPA RPA will reach $2.3bn next year and $4.3bn by 2022... as we revise our forecast upwards </vt:lpstr>
      <vt:lpstr>PowerPoint Presentation</vt:lpstr>
      <vt:lpstr>PowerPoint Presentation</vt:lpstr>
      <vt:lpstr>PowerPoint Presentation</vt:lpstr>
      <vt:lpstr>PowerPoint Presentation</vt:lpstr>
      <vt:lpstr>RPA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forrester research uipath</vt:lpstr>
      <vt:lpstr>Uipath Component</vt:lpstr>
      <vt:lpstr>RPA Demo</vt:lpstr>
      <vt:lpstr>PowerPoint Presentation</vt:lpstr>
    </vt:vector>
  </TitlesOfParts>
  <Company>Emergys Corp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Parra Vega</dc:creator>
  <cp:lastModifiedBy>Gupta, Rakesh Kumar</cp:lastModifiedBy>
  <cp:revision>980</cp:revision>
  <cp:lastPrinted>2017-09-21T18:07:46Z</cp:lastPrinted>
  <dcterms:created xsi:type="dcterms:W3CDTF">2015-01-19T22:28:11Z</dcterms:created>
  <dcterms:modified xsi:type="dcterms:W3CDTF">2019-06-13T10:18:43Z</dcterms:modified>
</cp:coreProperties>
</file>